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6" r:id="rId3"/>
    <p:sldId id="272" r:id="rId4"/>
    <p:sldId id="263" r:id="rId5"/>
    <p:sldId id="275" r:id="rId6"/>
    <p:sldId id="293" r:id="rId7"/>
    <p:sldId id="271" r:id="rId8"/>
    <p:sldId id="266" r:id="rId9"/>
    <p:sldId id="274" r:id="rId10"/>
    <p:sldId id="288" r:id="rId11"/>
    <p:sldId id="290" r:id="rId12"/>
    <p:sldId id="267" r:id="rId13"/>
    <p:sldId id="332" r:id="rId14"/>
    <p:sldId id="314" r:id="rId15"/>
    <p:sldId id="326" r:id="rId16"/>
    <p:sldId id="291" r:id="rId17"/>
    <p:sldId id="317" r:id="rId18"/>
    <p:sldId id="321" r:id="rId19"/>
    <p:sldId id="328" r:id="rId20"/>
    <p:sldId id="265" r:id="rId21"/>
    <p:sldId id="330" r:id="rId22"/>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274"/>
        <p:guide pos="3873"/>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13715" y="179705"/>
            <a:ext cx="66313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pic>
        <p:nvPicPr>
          <p:cNvPr id="2" name="Picture 1"/>
          <p:cNvPicPr>
            <a:picLocks noChangeAspect="1"/>
          </p:cNvPicPr>
          <p:nvPr/>
        </p:nvPicPr>
        <p:blipFill>
          <a:blip r:embed="rId2"/>
          <a:srcRect t="2921"/>
          <a:stretch>
            <a:fillRect/>
          </a:stretch>
        </p:blipFill>
        <p:spPr>
          <a:xfrm>
            <a:off x="769620" y="2454275"/>
            <a:ext cx="2426335" cy="4189095"/>
          </a:xfrm>
          <a:prstGeom prst="rect">
            <a:avLst/>
          </a:prstGeom>
        </p:spPr>
      </p:pic>
      <p:sp>
        <p:nvSpPr>
          <p:cNvPr id="3" name="Text Box 2"/>
          <p:cNvSpPr txBox="1"/>
          <p:nvPr/>
        </p:nvSpPr>
        <p:spPr>
          <a:xfrm>
            <a:off x="447675" y="852805"/>
            <a:ext cx="11122660" cy="1419860"/>
          </a:xfrm>
          <a:prstGeom prst="rect">
            <a:avLst/>
          </a:prstGeom>
          <a:noFill/>
        </p:spPr>
        <p:txBody>
          <a:bodyPr wrap="square" rtlCol="0">
            <a:spAutoFit/>
          </a:bodyPr>
          <a:p>
            <a:pPr marL="0" marR="0" lvl="0" indent="0" algn="just" defTabSz="1216025" rtl="0" eaLnBrk="1" fontAlgn="auto" latinLnBrk="0" hangingPunct="1">
              <a:lnSpc>
                <a:spcPct val="120000"/>
              </a:lnSpc>
              <a:spcBef>
                <a:spcPct val="20000"/>
              </a:spcBef>
              <a:spcAft>
                <a:spcPts val="0"/>
              </a:spcAft>
              <a:buClrTx/>
              <a:buSzTx/>
              <a:buFontTx/>
              <a:buNone/>
              <a:defRPr/>
            </a:pPr>
            <a:r>
              <a:rPr lang="en-IN" noProof="0">
                <a:ln>
                  <a:noFill/>
                </a:ln>
                <a:effectLst/>
                <a:uLnTx/>
                <a:uFillTx/>
                <a:ea typeface="Calibri" panose="020F0502020204030204" pitchFamily="34" charset="0"/>
                <a:sym typeface="Arial" panose="020B0604020202020204" pitchFamily="34" charset="0"/>
              </a:rPr>
              <a:t> Users can create their own discussion rooms for any topic or doubt about which they cannot find satisfying answers.A discussion room is a multipurpose room ,professors can create it and add their students to use it as a doubt clearing/information sharing platform.In final product, users can send posts in the rooms as well.Users can be added by someone or can enroll themselves in a room.</a:t>
            </a:r>
            <a:endParaRPr lang="en-GB" altLang="en-US"/>
          </a:p>
        </p:txBody>
      </p:sp>
      <p:pic>
        <p:nvPicPr>
          <p:cNvPr id="4" name="Picture 3"/>
          <p:cNvPicPr>
            <a:picLocks noChangeAspect="1"/>
          </p:cNvPicPr>
          <p:nvPr/>
        </p:nvPicPr>
        <p:blipFill>
          <a:blip r:embed="rId3"/>
          <a:srcRect t="3414"/>
          <a:stretch>
            <a:fillRect/>
          </a:stretch>
        </p:blipFill>
        <p:spPr>
          <a:xfrm>
            <a:off x="9015095" y="2454275"/>
            <a:ext cx="2393950" cy="4112260"/>
          </a:xfrm>
          <a:prstGeom prst="rect">
            <a:avLst/>
          </a:prstGeom>
        </p:spPr>
      </p:pic>
      <p:sp>
        <p:nvSpPr>
          <p:cNvPr id="5" name="Rectangles 4"/>
          <p:cNvSpPr/>
          <p:nvPr/>
        </p:nvSpPr>
        <p:spPr>
          <a:xfrm>
            <a:off x="9128760" y="5865495"/>
            <a:ext cx="2165985" cy="3746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en-GB" altLang="en-US"/>
          </a:p>
        </p:txBody>
      </p:sp>
      <p:sp>
        <p:nvSpPr>
          <p:cNvPr id="6" name="Left Arrow 5"/>
          <p:cNvSpPr/>
          <p:nvPr/>
        </p:nvSpPr>
        <p:spPr>
          <a:xfrm>
            <a:off x="3279775" y="6408420"/>
            <a:ext cx="1549400" cy="234950"/>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Right Arrow 6"/>
          <p:cNvSpPr/>
          <p:nvPr/>
        </p:nvSpPr>
        <p:spPr>
          <a:xfrm>
            <a:off x="7315835" y="3001010"/>
            <a:ext cx="1699260" cy="2673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8" name="Text Box 7"/>
          <p:cNvSpPr txBox="1"/>
          <p:nvPr/>
        </p:nvSpPr>
        <p:spPr>
          <a:xfrm>
            <a:off x="4444365" y="2950845"/>
            <a:ext cx="2778125" cy="368300"/>
          </a:xfrm>
          <a:prstGeom prst="rect">
            <a:avLst/>
          </a:prstGeom>
          <a:noFill/>
        </p:spPr>
        <p:txBody>
          <a:bodyPr wrap="square" rtlCol="0">
            <a:spAutoFit/>
          </a:bodyPr>
          <a:p>
            <a:r>
              <a:rPr lang="en-IN" altLang="en-GB"/>
              <a:t>              Example of a room</a:t>
            </a:r>
            <a:endParaRPr lang="en-IN" altLang="en-GB"/>
          </a:p>
        </p:txBody>
      </p:sp>
      <p:sp>
        <p:nvSpPr>
          <p:cNvPr id="10" name="Text Box 9"/>
          <p:cNvSpPr txBox="1"/>
          <p:nvPr/>
        </p:nvSpPr>
        <p:spPr>
          <a:xfrm>
            <a:off x="4925060" y="5545455"/>
            <a:ext cx="2639060" cy="1198880"/>
          </a:xfrm>
          <a:prstGeom prst="rect">
            <a:avLst/>
          </a:prstGeom>
          <a:noFill/>
        </p:spPr>
        <p:txBody>
          <a:bodyPr wrap="square" rtlCol="0">
            <a:spAutoFit/>
          </a:bodyPr>
          <a:p>
            <a:r>
              <a:rPr lang="en-IN" altLang="en-GB"/>
              <a:t>List of rooms that the user</a:t>
            </a:r>
            <a:endParaRPr lang="en-IN" altLang="en-GB"/>
          </a:p>
          <a:p>
            <a:r>
              <a:rPr lang="en-IN" altLang="en-GB"/>
              <a:t>is a part of is called MyRooms and is a destination in the UI</a:t>
            </a:r>
            <a:endParaRPr lang="en-IN" altLang="en-GB"/>
          </a:p>
        </p:txBody>
      </p:sp>
      <p:pic>
        <p:nvPicPr>
          <p:cNvPr id="12" name="Picture 11"/>
          <p:cNvPicPr>
            <a:picLocks noChangeAspect="1"/>
          </p:cNvPicPr>
          <p:nvPr/>
        </p:nvPicPr>
        <p:blipFill>
          <a:blip r:embed="rId4"/>
          <a:stretch>
            <a:fillRect/>
          </a:stretch>
        </p:blipFill>
        <p:spPr>
          <a:xfrm>
            <a:off x="2634615" y="5814695"/>
            <a:ext cx="425450" cy="425450"/>
          </a:xfrm>
          <a:prstGeom prst="rect">
            <a:avLst/>
          </a:prstGeom>
        </p:spPr>
      </p:pic>
      <p:pic>
        <p:nvPicPr>
          <p:cNvPr id="15" name="Picture 14"/>
          <p:cNvPicPr>
            <a:picLocks noChangeAspect="1"/>
          </p:cNvPicPr>
          <p:nvPr/>
        </p:nvPicPr>
        <p:blipFill>
          <a:blip r:embed="rId5"/>
          <a:srcRect l="16204" t="40248" r="16519" b="42000"/>
          <a:stretch>
            <a:fillRect/>
          </a:stretch>
        </p:blipFill>
        <p:spPr>
          <a:xfrm>
            <a:off x="4855845" y="3850640"/>
            <a:ext cx="2306955" cy="1318895"/>
          </a:xfrm>
          <a:prstGeom prst="rect">
            <a:avLst/>
          </a:prstGeom>
        </p:spPr>
      </p:pic>
      <p:sp>
        <p:nvSpPr>
          <p:cNvPr id="17" name="矩形 16"/>
          <p:cNvSpPr/>
          <p:nvPr/>
        </p:nvSpPr>
        <p:spPr>
          <a:xfrm>
            <a:off x="4856480" y="3850640"/>
            <a:ext cx="2305685" cy="1318895"/>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6" name="Elbow Connector 15"/>
          <p:cNvCxnSpPr>
            <a:stCxn id="12" idx="0"/>
          </p:cNvCxnSpPr>
          <p:nvPr/>
        </p:nvCxnSpPr>
        <p:spPr>
          <a:xfrm rot="16200000">
            <a:off x="3122295" y="4258310"/>
            <a:ext cx="1280795" cy="1831975"/>
          </a:xfrm>
          <a:prstGeom prst="bentConnector2">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2159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IN" sz="2400" b="1" dirty="0">
                <a:solidFill>
                  <a:schemeClr val="tx1"/>
                </a:solidFill>
                <a:ea typeface="Calibri" panose="020F0502020204030204" pitchFamily="34" charset="0"/>
              </a:rPr>
              <a:t>  </a:t>
            </a:r>
            <a:r>
              <a:rPr lang="en-IN" sz="2400" b="1" dirty="0">
                <a:solidFill>
                  <a:schemeClr val="tx1"/>
                </a:solidFill>
                <a:effectLst>
                  <a:outerShdw blurRad="38100" dist="19050" dir="2700000" algn="tl" rotWithShape="0">
                    <a:schemeClr val="dk1">
                      <a:alpha val="40000"/>
                    </a:schemeClr>
                  </a:outerShdw>
                </a:effectLst>
                <a:ea typeface="Calibri" panose="020F0502020204030204" pitchFamily="34" charset="0"/>
              </a:rPr>
              <a:t>HASHTAGS</a:t>
            </a:r>
            <a:endParaRPr lang="en-IN" sz="2400" b="1" dirty="0">
              <a:solidFill>
                <a:schemeClr val="tx1"/>
              </a:solidFill>
              <a:effectLst>
                <a:outerShdw blurRad="38100" dist="19050" dir="2700000" algn="tl" rotWithShape="0">
                  <a:schemeClr val="dk1">
                    <a:alpha val="40000"/>
                  </a:schemeClr>
                </a:outerShdw>
              </a:effectLst>
              <a:ea typeface="Calibri" panose="020F0502020204030204" pitchFamily="34" charset="0"/>
            </a:endParaRPr>
          </a:p>
        </p:txBody>
      </p:sp>
      <p:sp>
        <p:nvSpPr>
          <p:cNvPr id="17" name="矩形 16"/>
          <p:cNvSpPr/>
          <p:nvPr/>
        </p:nvSpPr>
        <p:spPr>
          <a:xfrm>
            <a:off x="3367405" y="626745"/>
            <a:ext cx="4487545" cy="149479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2" name="Picture 1"/>
          <p:cNvPicPr>
            <a:picLocks noChangeAspect="1"/>
          </p:cNvPicPr>
          <p:nvPr/>
        </p:nvPicPr>
        <p:blipFill>
          <a:blip r:embed="rId2"/>
          <a:srcRect t="2750"/>
          <a:stretch>
            <a:fillRect/>
          </a:stretch>
        </p:blipFill>
        <p:spPr>
          <a:xfrm>
            <a:off x="290830" y="1166495"/>
            <a:ext cx="2696210" cy="4525645"/>
          </a:xfrm>
          <a:prstGeom prst="rect">
            <a:avLst/>
          </a:prstGeom>
        </p:spPr>
      </p:pic>
      <p:sp>
        <p:nvSpPr>
          <p:cNvPr id="4" name="Left Arrow 3"/>
          <p:cNvSpPr/>
          <p:nvPr/>
        </p:nvSpPr>
        <p:spPr>
          <a:xfrm>
            <a:off x="2661285" y="1705610"/>
            <a:ext cx="805815" cy="29083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GB" altLang="en-US"/>
          </a:p>
        </p:txBody>
      </p:sp>
      <p:pic>
        <p:nvPicPr>
          <p:cNvPr id="6" name="Picture 5"/>
          <p:cNvPicPr>
            <a:picLocks noChangeAspect="1"/>
          </p:cNvPicPr>
          <p:nvPr/>
        </p:nvPicPr>
        <p:blipFill>
          <a:blip r:embed="rId3"/>
          <a:srcRect t="3031"/>
          <a:stretch>
            <a:fillRect/>
          </a:stretch>
        </p:blipFill>
        <p:spPr>
          <a:xfrm>
            <a:off x="8641080" y="996315"/>
            <a:ext cx="2780665" cy="4793615"/>
          </a:xfrm>
          <a:prstGeom prst="rect">
            <a:avLst/>
          </a:prstGeom>
        </p:spPr>
      </p:pic>
      <p:pic>
        <p:nvPicPr>
          <p:cNvPr id="5" name="Picture 4"/>
          <p:cNvPicPr>
            <a:picLocks noChangeAspect="1"/>
          </p:cNvPicPr>
          <p:nvPr/>
        </p:nvPicPr>
        <p:blipFill>
          <a:blip r:embed="rId2"/>
          <a:srcRect l="1532" t="23469" r="1795" b="63546"/>
          <a:stretch>
            <a:fillRect/>
          </a:stretch>
        </p:blipFill>
        <p:spPr>
          <a:xfrm>
            <a:off x="3507105" y="822325"/>
            <a:ext cx="4207510" cy="1174115"/>
          </a:xfrm>
          <a:prstGeom prst="rect">
            <a:avLst/>
          </a:prstGeom>
        </p:spPr>
      </p:pic>
      <p:pic>
        <p:nvPicPr>
          <p:cNvPr id="7" name="Picture 6"/>
          <p:cNvPicPr>
            <a:picLocks noChangeAspect="1"/>
          </p:cNvPicPr>
          <p:nvPr/>
        </p:nvPicPr>
        <p:blipFill>
          <a:blip r:embed="rId4"/>
          <a:srcRect l="16769" t="10357" r="10077" b="16679"/>
          <a:stretch>
            <a:fillRect/>
          </a:stretch>
        </p:blipFill>
        <p:spPr>
          <a:xfrm>
            <a:off x="8763635" y="3484245"/>
            <a:ext cx="396240" cy="426085"/>
          </a:xfrm>
          <a:prstGeom prst="ellipse">
            <a:avLst/>
          </a:prstGeom>
        </p:spPr>
      </p:pic>
      <p:sp>
        <p:nvSpPr>
          <p:cNvPr id="13" name="Text Box 12"/>
          <p:cNvSpPr txBox="1"/>
          <p:nvPr/>
        </p:nvSpPr>
        <p:spPr>
          <a:xfrm>
            <a:off x="3466465" y="2640965"/>
            <a:ext cx="4612640" cy="1198880"/>
          </a:xfrm>
          <a:prstGeom prst="rect">
            <a:avLst/>
          </a:prstGeom>
          <a:noFill/>
        </p:spPr>
        <p:txBody>
          <a:bodyPr wrap="square" rtlCol="0">
            <a:spAutoFit/>
          </a:bodyPr>
          <a:p>
            <a:r>
              <a:rPr lang="en-IN" noProof="0">
                <a:ln>
                  <a:noFill/>
                </a:ln>
                <a:effectLst/>
                <a:uLnTx/>
                <a:uFillTx/>
                <a:ea typeface="Calibri" panose="020F0502020204030204" pitchFamily="34" charset="0"/>
                <a:sym typeface="Arial" panose="020B0604020202020204" pitchFamily="34" charset="0"/>
              </a:rPr>
              <a:t>Since the platform has plethora of domains,the final product users will receive the filtered posts and suggestions for joining rooms based on the hashtags they follow.</a:t>
            </a:r>
            <a:endParaRPr lang="en-GB" altLang="en-US"/>
          </a:p>
        </p:txBody>
      </p:sp>
      <p:sp>
        <p:nvSpPr>
          <p:cNvPr id="14" name="Text Box 13"/>
          <p:cNvSpPr txBox="1"/>
          <p:nvPr/>
        </p:nvSpPr>
        <p:spPr>
          <a:xfrm>
            <a:off x="469265" y="4688840"/>
            <a:ext cx="491490" cy="213995"/>
          </a:xfrm>
          <a:prstGeom prst="rect">
            <a:avLst/>
          </a:prstGeom>
          <a:noFill/>
        </p:spPr>
        <p:txBody>
          <a:bodyPr wrap="square" rtlCol="0">
            <a:spAutoFit/>
          </a:bodyPr>
          <a:p>
            <a:r>
              <a:rPr lang="en-IN" altLang="en-GB" sz="800"/>
              <a:t>#Law</a:t>
            </a:r>
            <a:endParaRPr lang="en-IN" altLang="en-GB" sz="800"/>
          </a:p>
        </p:txBody>
      </p:sp>
      <p:sp>
        <p:nvSpPr>
          <p:cNvPr id="15" name="Text Box 14"/>
          <p:cNvSpPr txBox="1"/>
          <p:nvPr/>
        </p:nvSpPr>
        <p:spPr>
          <a:xfrm>
            <a:off x="8763635" y="2301240"/>
            <a:ext cx="1034415" cy="213995"/>
          </a:xfrm>
          <a:prstGeom prst="rect">
            <a:avLst/>
          </a:prstGeom>
          <a:noFill/>
        </p:spPr>
        <p:txBody>
          <a:bodyPr wrap="square" rtlCol="0">
            <a:spAutoFit/>
          </a:bodyPr>
          <a:p>
            <a:r>
              <a:rPr lang="en-IN" altLang="en-GB" sz="800"/>
              <a:t>#Law</a:t>
            </a:r>
            <a:endParaRPr lang="en-IN" altLang="en-GB" sz="800"/>
          </a:p>
        </p:txBody>
      </p:sp>
      <p:pic>
        <p:nvPicPr>
          <p:cNvPr id="29" name="Picture 28"/>
          <p:cNvPicPr>
            <a:picLocks noChangeAspect="1"/>
          </p:cNvPicPr>
          <p:nvPr/>
        </p:nvPicPr>
        <p:blipFill>
          <a:blip r:embed="rId3"/>
          <a:srcRect t="75320" b="8281"/>
          <a:stretch>
            <a:fillRect/>
          </a:stretch>
        </p:blipFill>
        <p:spPr>
          <a:xfrm>
            <a:off x="3618865" y="4359275"/>
            <a:ext cx="4572000" cy="1332865"/>
          </a:xfrm>
          <a:prstGeom prst="rect">
            <a:avLst/>
          </a:prstGeom>
        </p:spPr>
      </p:pic>
      <p:sp>
        <p:nvSpPr>
          <p:cNvPr id="32" name="矩形 16"/>
          <p:cNvSpPr/>
          <p:nvPr/>
        </p:nvSpPr>
        <p:spPr>
          <a:xfrm>
            <a:off x="3646805" y="4359275"/>
            <a:ext cx="4432300" cy="1332865"/>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Right Arrow 32"/>
          <p:cNvSpPr/>
          <p:nvPr/>
        </p:nvSpPr>
        <p:spPr>
          <a:xfrm>
            <a:off x="7927975" y="4710430"/>
            <a:ext cx="779780" cy="28829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10241" name="图片 3"/>
          <p:cNvPicPr>
            <a:picLocks noChangeAspect="1"/>
          </p:cNvPicPr>
          <p:nvPr/>
        </p:nvPicPr>
        <p:blipFill>
          <a:blip r:embed="rId1"/>
          <a:srcRect l="5727" r="16841" b="26530"/>
          <a:stretch>
            <a:fillRect/>
          </a:stretch>
        </p:blipFill>
        <p:spPr>
          <a:xfrm>
            <a:off x="10795" y="0"/>
            <a:ext cx="12192000" cy="6858000"/>
          </a:xfrm>
          <a:prstGeom prst="rect">
            <a:avLst/>
          </a:prstGeom>
          <a:noFill/>
          <a:ln w="9525">
            <a:noFill/>
          </a:ln>
        </p:spPr>
      </p:pic>
      <p:grpSp>
        <p:nvGrpSpPr>
          <p:cNvPr id="4" name="组合 1"/>
          <p:cNvGrpSpPr/>
          <p:nvPr/>
        </p:nvGrpSpPr>
        <p:grpSpPr>
          <a:xfrm>
            <a:off x="338138" y="384175"/>
            <a:ext cx="558800" cy="463550"/>
            <a:chOff x="3448565" y="1912142"/>
            <a:chExt cx="4927433" cy="2485075"/>
          </a:xfrm>
        </p:grpSpPr>
        <p:cxnSp>
          <p:nvCxnSpPr>
            <p:cNvPr id="5"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504508" y="353695"/>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ARCHITECTURE DIAGRAM</a:t>
            </a:r>
            <a:endParaRPr lang="en-IN" sz="2400" b="1" dirty="0">
              <a:solidFill>
                <a:srgbClr val="404040"/>
              </a:solidFill>
              <a:ea typeface="Calibri" panose="020F0502020204030204" pitchFamily="34" charset="0"/>
            </a:endParaRPr>
          </a:p>
        </p:txBody>
      </p:sp>
      <p:pic>
        <p:nvPicPr>
          <p:cNvPr id="12" name="Picture 11" descr="architechture diagram"/>
          <p:cNvPicPr>
            <a:picLocks noChangeAspect="1"/>
          </p:cNvPicPr>
          <p:nvPr/>
        </p:nvPicPr>
        <p:blipFill>
          <a:blip r:embed="rId2"/>
          <a:stretch>
            <a:fillRect/>
          </a:stretch>
        </p:blipFill>
        <p:spPr>
          <a:xfrm>
            <a:off x="3299460" y="769620"/>
            <a:ext cx="6415405" cy="587375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8255" y="2644775"/>
            <a:ext cx="12192635" cy="1568450"/>
          </a:xfrm>
          <a:prstGeom prst="rect">
            <a:avLst/>
          </a:prstGeom>
          <a:noFill/>
        </p:spPr>
        <p:txBody>
          <a:bodyPr wrap="square" rtlCol="0">
            <a:spAutoFit/>
          </a:bodyPr>
          <a:p>
            <a:pPr algn="ctr"/>
            <a:r>
              <a:rPr lang="en-IN" altLang="en-US" sz="9600"/>
              <a:t>BUSINESS MODEL</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altLang="zh-CN"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altLang="zh-CN" sz="2400" b="1" dirty="0">
                <a:solidFill>
                  <a:srgbClr val="404040"/>
                </a:solidFill>
                <a:ea typeface="Calibri" panose="020F0502020204030204" pitchFamily="34" charset="0"/>
              </a:rPr>
              <a:t>BUSINESS MODEL</a:t>
            </a:r>
            <a:endParaRPr lang="en-IN" altLang="zh-CN"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5" name="矩形 13"/>
          <p:cNvSpPr/>
          <p:nvPr/>
        </p:nvSpPr>
        <p:spPr>
          <a:xfrm>
            <a:off x="1310640" y="3266440"/>
            <a:ext cx="1722438" cy="1334770"/>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IN" altLang="en-US" sz="1400" dirty="0">
                <a:solidFill>
                  <a:srgbClr val="404040"/>
                </a:solidFill>
                <a:ea typeface="Calibri" panose="020F0502020204030204" pitchFamily="34" charset="0"/>
                <a:sym typeface="Arial" panose="020B0604020202020204" pitchFamily="34" charset="0"/>
              </a:rPr>
              <a:t>We present a budding</a:t>
            </a:r>
            <a:endParaRPr lang="en-IN" altLang="en-US" sz="1400" dirty="0">
              <a:solidFill>
                <a:srgbClr val="404040"/>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r>
              <a:rPr lang="en-IN" altLang="en-US" sz="1400" dirty="0">
                <a:solidFill>
                  <a:srgbClr val="404040"/>
                </a:solidFill>
                <a:ea typeface="Calibri" panose="020F0502020204030204" pitchFamily="34" charset="0"/>
                <a:sym typeface="Arial" panose="020B0604020202020204" pitchFamily="34" charset="0"/>
              </a:rPr>
              <a:t>idea that will contribute to social good and will benefit many</a:t>
            </a:r>
            <a:endParaRPr lang="en-IN" altLang="en-US"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215005" y="2157095"/>
            <a:ext cx="1356360" cy="737235"/>
          </a:xfrm>
          <a:prstGeom prst="rect">
            <a:avLst/>
          </a:prstGeom>
          <a:noFill/>
          <a:ln w="9525">
            <a:noFill/>
          </a:ln>
        </p:spPr>
        <p:txBody>
          <a:bodyPr wrap="square" anchor="t">
            <a:spAutoFit/>
          </a:bodyPr>
          <a:p>
            <a:pPr algn="ctr">
              <a:buFont typeface="Arial" panose="020B0604020202020204" pitchFamily="34" charset="0"/>
            </a:pPr>
            <a:r>
              <a:rPr lang="en-IN" altLang="zh-CN" sz="1400" b="1" dirty="0">
                <a:solidFill>
                  <a:srgbClr val="404040"/>
                </a:solidFill>
                <a:ea typeface="Calibri" panose="020F0502020204030204" pitchFamily="34" charset="0"/>
              </a:rPr>
              <a:t>INVESTMENT</a:t>
            </a:r>
            <a:endParaRPr lang="en-IN" altLang="zh-CN" sz="1400" b="1" dirty="0">
              <a:solidFill>
                <a:srgbClr val="404040"/>
              </a:solidFill>
              <a:ea typeface="Calibri" panose="020F0502020204030204" pitchFamily="34" charset="0"/>
            </a:endParaRPr>
          </a:p>
          <a:p>
            <a:pPr algn="ctr">
              <a:buFont typeface="Arial" panose="020B0604020202020204" pitchFamily="34" charset="0"/>
            </a:pPr>
            <a:r>
              <a:rPr lang="en-IN" altLang="zh-CN" sz="1400" b="1" dirty="0">
                <a:solidFill>
                  <a:srgbClr val="404040"/>
                </a:solidFill>
                <a:ea typeface="Calibri" panose="020F0502020204030204" pitchFamily="34" charset="0"/>
              </a:rPr>
              <a:t>AND </a:t>
            </a:r>
            <a:endParaRPr lang="en-IN" altLang="zh-CN" sz="1400" b="1" dirty="0">
              <a:solidFill>
                <a:srgbClr val="404040"/>
              </a:solidFill>
              <a:ea typeface="Calibri" panose="020F0502020204030204" pitchFamily="34" charset="0"/>
            </a:endParaRPr>
          </a:p>
          <a:p>
            <a:pPr algn="ctr">
              <a:buFont typeface="Arial" panose="020B0604020202020204" pitchFamily="34" charset="0"/>
            </a:pPr>
            <a:r>
              <a:rPr lang="en-IN" altLang="zh-CN" sz="1400" b="1" dirty="0">
                <a:solidFill>
                  <a:srgbClr val="404040"/>
                </a:solidFill>
                <a:ea typeface="Calibri" panose="020F0502020204030204" pitchFamily="34" charset="0"/>
              </a:rPr>
              <a:t>PROMOTIONS</a:t>
            </a:r>
            <a:endParaRPr lang="en-IN" altLang="zh-CN" sz="1400" b="1" dirty="0">
              <a:solidFill>
                <a:srgbClr val="404040"/>
              </a:solidFill>
              <a:ea typeface="Calibri" panose="020F0502020204030204" pitchFamily="34" charset="0"/>
            </a:endParaRPr>
          </a:p>
        </p:txBody>
      </p:sp>
      <p:sp>
        <p:nvSpPr>
          <p:cNvPr id="75" name="矩形 13"/>
          <p:cNvSpPr>
            <a:spLocks noChangeArrowheads="1"/>
          </p:cNvSpPr>
          <p:nvPr/>
        </p:nvSpPr>
        <p:spPr bwMode="auto">
          <a:xfrm>
            <a:off x="5398770" y="641985"/>
            <a:ext cx="642493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The objective of this system to reduce the gap between students and what real world demands.Having a prominent market size the main source of revenue is the yearly charge of the subscription for the application. Talking in terms of marketing startegty the best platform to advertise our application are</a:t>
            </a:r>
            <a:endParaRPr lang="en-US" sz="2000">
              <a:sym typeface="+mn-ea"/>
            </a:endParaRPr>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College promotion</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social media platform such as facebook and Instagram page</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email on student's college email id </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This application is at beginning free of cost with remote advertisement hence investment on this applica</a:t>
            </a:r>
            <a:r>
              <a:rPr lang="en-IN" altLang="en-US" sz="2000">
                <a:sym typeface="+mn-ea"/>
              </a:rPr>
              <a:t>t</a:t>
            </a:r>
            <a:r>
              <a:rPr lang="en-US" sz="2000">
                <a:sym typeface="+mn-ea"/>
              </a:rPr>
              <a:t>ion is minimal or considerably no</a:t>
            </a:r>
            <a:r>
              <a:rPr lang="en-IN" altLang="en-US" sz="2000">
                <a:sym typeface="+mn-ea"/>
              </a:rPr>
              <a:t>ne except for the development initial cost.</a:t>
            </a:r>
            <a:endParaRPr kumimoji="0" lang="en-IN" altLang="en-US" sz="20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pic>
        <p:nvPicPr>
          <p:cNvPr id="2"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2760980" y="3755390"/>
            <a:ext cx="2355215" cy="2338705"/>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795"/>
            <a:ext cx="12192000" cy="686816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a:spLocks noChangeArrowheads="1"/>
          </p:cNvSpPr>
          <p:nvPr/>
        </p:nvSpPr>
        <p:spPr bwMode="auto">
          <a:xfrm>
            <a:off x="769620" y="1322705"/>
            <a:ext cx="5208270" cy="172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4" name="Picture 3"/>
          <p:cNvPicPr>
            <a:picLocks noChangeAspect="1"/>
          </p:cNvPicPr>
          <p:nvPr/>
        </p:nvPicPr>
        <p:blipFill>
          <a:blip r:embed="rId2"/>
          <a:stretch>
            <a:fillRect/>
          </a:stretch>
        </p:blipFill>
        <p:spPr>
          <a:xfrm>
            <a:off x="0" y="-635"/>
            <a:ext cx="12124055" cy="5171440"/>
          </a:xfrm>
          <a:prstGeom prst="rect">
            <a:avLst/>
          </a:prstGeom>
        </p:spPr>
      </p:pic>
      <p:sp>
        <p:nvSpPr>
          <p:cNvPr id="5" name="椭圆 12"/>
          <p:cNvSpPr/>
          <p:nvPr/>
        </p:nvSpPr>
        <p:spPr>
          <a:xfrm>
            <a:off x="211455" y="404717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6" name="Text Box 5"/>
          <p:cNvSpPr txBox="1"/>
          <p:nvPr/>
        </p:nvSpPr>
        <p:spPr>
          <a:xfrm>
            <a:off x="460375" y="4484370"/>
            <a:ext cx="2190750" cy="1814830"/>
          </a:xfrm>
          <a:prstGeom prst="rect">
            <a:avLst/>
          </a:prstGeom>
          <a:noFill/>
        </p:spPr>
        <p:txBody>
          <a:bodyPr wrap="square" rtlCol="0">
            <a:spAutoFit/>
          </a:bodyPr>
          <a:p>
            <a:pPr algn="ctr"/>
            <a:r>
              <a:rPr lang="en-IN" altLang="en-GB" sz="2800">
                <a:solidFill>
                  <a:schemeClr val="tx1"/>
                </a:solidFill>
                <a:effectLst>
                  <a:outerShdw blurRad="38100" dist="19050" dir="2700000" algn="tl" rotWithShape="0">
                    <a:schemeClr val="dk1">
                      <a:alpha val="40000"/>
                    </a:schemeClr>
                  </a:outerShdw>
                </a:effectLst>
              </a:rPr>
              <a:t>TOP</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 TO</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 DOWN APPROACH</a:t>
            </a:r>
            <a:endParaRPr lang="en-IN" altLang="en-GB" sz="2800">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3236595" y="5687695"/>
            <a:ext cx="8887460" cy="706755"/>
          </a:xfrm>
          <a:prstGeom prst="rect">
            <a:avLst/>
          </a:prstGeom>
          <a:gradFill>
            <a:gsLst>
              <a:gs pos="0">
                <a:srgbClr val="007BD3"/>
              </a:gs>
              <a:gs pos="100000">
                <a:srgbClr val="034373"/>
              </a:gs>
            </a:gsLst>
            <a:lin scaled="0"/>
          </a:gradFill>
        </p:spPr>
        <p:txBody>
          <a:bodyPr wrap="square" rtlCol="0">
            <a:spAutoFit/>
          </a:bodyPr>
          <a:p>
            <a:r>
              <a:rPr lang="en-IN" altLang="en-GB" sz="2000">
                <a:solidFill>
                  <a:schemeClr val="bg1"/>
                </a:solidFill>
              </a:rPr>
              <a:t>We researched on the market size of of our competitors and went on refining based on features to calculate our maket size. </a:t>
            </a:r>
            <a:endParaRPr lang="en-IN" altLang="en-GB" sz="2000">
              <a:solidFill>
                <a:schemeClr val="bg1"/>
              </a:solidFil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10241" name="图片 3"/>
          <p:cNvPicPr>
            <a:picLocks noChangeAspect="1"/>
          </p:cNvPicPr>
          <p:nvPr/>
        </p:nvPicPr>
        <p:blipFill>
          <a:blip r:embed="rId1"/>
          <a:srcRect l="5727" r="16841" b="26530"/>
          <a:stretch>
            <a:fillRect/>
          </a:stretch>
        </p:blipFill>
        <p:spPr>
          <a:xfrm>
            <a:off x="-22860" y="-24765"/>
            <a:ext cx="12236450" cy="6882765"/>
          </a:xfrm>
          <a:prstGeom prst="rect">
            <a:avLst/>
          </a:prstGeom>
          <a:noFill/>
          <a:ln w="9525">
            <a:noFill/>
          </a:ln>
        </p:spPr>
      </p:pic>
      <p:sp>
        <p:nvSpPr>
          <p:cNvPr id="12" name="矩形 11"/>
          <p:cNvSpPr/>
          <p:nvPr/>
        </p:nvSpPr>
        <p:spPr>
          <a:xfrm>
            <a:off x="7839075" y="380746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830" y="254000"/>
            <a:ext cx="5713095" cy="521970"/>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rPr>
              <a:t>   </a:t>
            </a:r>
            <a:r>
              <a:rPr lang="en-IN" sz="2800" b="1" dirty="0">
                <a:solidFill>
                  <a:srgbClr val="404040"/>
                </a:solidFill>
                <a:ea typeface="Calibri" panose="020F0502020204030204" pitchFamily="34" charset="0"/>
              </a:rPr>
              <a:t> TOTAL ADDRESSABLE MARKET</a:t>
            </a:r>
            <a:endParaRPr lang="en-IN" sz="2800" b="1" dirty="0">
              <a:solidFill>
                <a:srgbClr val="404040"/>
              </a:solidFill>
              <a:ea typeface="Calibri" panose="020F0502020204030204" pitchFamily="34" charset="0"/>
            </a:endParaRPr>
          </a:p>
        </p:txBody>
      </p:sp>
      <p:sp>
        <p:nvSpPr>
          <p:cNvPr id="6" name="Text Box 5"/>
          <p:cNvSpPr txBox="1"/>
          <p:nvPr/>
        </p:nvSpPr>
        <p:spPr>
          <a:xfrm>
            <a:off x="812165" y="1249680"/>
            <a:ext cx="3344545"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    About 50 million students and professionals around the world follow website and application oriented towards the Q&amp;A forum in various domains.</a:t>
            </a:r>
            <a:endParaRPr lang="en-GB" altLang="en-US"/>
          </a:p>
        </p:txBody>
      </p:sp>
      <p:sp>
        <p:nvSpPr>
          <p:cNvPr id="8" name="Right Arrow 7"/>
          <p:cNvSpPr/>
          <p:nvPr/>
        </p:nvSpPr>
        <p:spPr>
          <a:xfrm>
            <a:off x="4508500" y="1668145"/>
            <a:ext cx="3173730" cy="38481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9" name="矩形 11"/>
          <p:cNvSpPr/>
          <p:nvPr/>
        </p:nvSpPr>
        <p:spPr>
          <a:xfrm>
            <a:off x="720725" y="124968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1"/>
          <p:cNvSpPr/>
          <p:nvPr/>
        </p:nvSpPr>
        <p:spPr>
          <a:xfrm>
            <a:off x="769620" y="380746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1"/>
          <p:cNvSpPr/>
          <p:nvPr/>
        </p:nvSpPr>
        <p:spPr>
          <a:xfrm>
            <a:off x="7795895" y="1148715"/>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Left Arrow 13"/>
          <p:cNvSpPr/>
          <p:nvPr/>
        </p:nvSpPr>
        <p:spPr>
          <a:xfrm>
            <a:off x="4508500" y="4414520"/>
            <a:ext cx="3205480" cy="342265"/>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5" name="Text Box 14"/>
          <p:cNvSpPr txBox="1"/>
          <p:nvPr/>
        </p:nvSpPr>
        <p:spPr>
          <a:xfrm>
            <a:off x="7881620" y="1148715"/>
            <a:ext cx="3355340"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  out of which 10% are Indian customers. Our application as of now expects to be launched in India with further expansion as per the market needs.</a:t>
            </a:r>
            <a:endParaRPr lang="en-GB" altLang="en-US"/>
          </a:p>
        </p:txBody>
      </p:sp>
      <p:sp>
        <p:nvSpPr>
          <p:cNvPr id="16" name="Down Arrow 15"/>
          <p:cNvSpPr/>
          <p:nvPr/>
        </p:nvSpPr>
        <p:spPr>
          <a:xfrm>
            <a:off x="9509125" y="2673350"/>
            <a:ext cx="363220" cy="1057910"/>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7" name="Text Box 16"/>
          <p:cNvSpPr txBox="1"/>
          <p:nvPr/>
        </p:nvSpPr>
        <p:spPr>
          <a:xfrm>
            <a:off x="7884795" y="3891280"/>
            <a:ext cx="3441065" cy="1198880"/>
          </a:xfrm>
          <a:prstGeom prst="rect">
            <a:avLst/>
          </a:prstGeom>
          <a:noFill/>
        </p:spPr>
        <p:txBody>
          <a:bodyPr wrap="square" rtlCol="0">
            <a:spAutoFit/>
          </a:bodyPr>
          <a:p>
            <a:r>
              <a:rPr lang="en-IN" dirty="0">
                <a:solidFill>
                  <a:srgbClr val="404040"/>
                </a:solidFill>
                <a:ea typeface="Calibri" panose="020F0502020204030204" pitchFamily="34" charset="0"/>
                <a:sym typeface="+mn-ea"/>
              </a:rPr>
              <a:t>Research shows that 80% of such applications do not involve in providing the students with real-world applications.</a:t>
            </a:r>
            <a:endParaRPr lang="en-GB" altLang="en-US"/>
          </a:p>
        </p:txBody>
      </p:sp>
      <p:sp>
        <p:nvSpPr>
          <p:cNvPr id="18" name="Text Box 17"/>
          <p:cNvSpPr txBox="1"/>
          <p:nvPr/>
        </p:nvSpPr>
        <p:spPr>
          <a:xfrm>
            <a:off x="855345" y="3807460"/>
            <a:ext cx="3441065"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The number of potential customers can hence be sort to 80%of 5 million (taking Indian customers into account) which is 4 million.</a:t>
            </a:r>
            <a:endParaRPr lang="en-GB" altLang="en-US"/>
          </a:p>
        </p:txBody>
      </p:sp>
      <p:sp>
        <p:nvSpPr>
          <p:cNvPr id="22" name="矩形 11"/>
          <p:cNvSpPr/>
          <p:nvPr/>
        </p:nvSpPr>
        <p:spPr>
          <a:xfrm>
            <a:off x="768985" y="5695950"/>
            <a:ext cx="10596880" cy="692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Text Box 26"/>
          <p:cNvSpPr txBox="1"/>
          <p:nvPr/>
        </p:nvSpPr>
        <p:spPr>
          <a:xfrm>
            <a:off x="885825" y="5695950"/>
            <a:ext cx="10450830" cy="922020"/>
          </a:xfrm>
          <a:prstGeom prst="rect">
            <a:avLst/>
          </a:prstGeom>
          <a:noFill/>
        </p:spPr>
        <p:txBody>
          <a:bodyPr wrap="square" rtlCol="0">
            <a:spAutoFit/>
          </a:bodyPr>
          <a:p>
            <a:r>
              <a:rPr lang="en-IN" dirty="0">
                <a:solidFill>
                  <a:srgbClr val="404040"/>
                </a:solidFill>
                <a:ea typeface="Calibri" panose="020F0502020204030204" pitchFamily="34" charset="0"/>
                <a:sym typeface="+mn-ea"/>
              </a:rPr>
              <a:t> The business is offering the application for free but with subscriptions of $10 per year, the estimated total addressable market is $40 million (4,000,000 x 10). </a:t>
            </a:r>
            <a:endParaRPr lang="en-IN" dirty="0">
              <a:solidFill>
                <a:srgbClr val="404040"/>
              </a:solidFill>
              <a:ea typeface="Calibri" panose="020F0502020204030204" pitchFamily="34" charset="0"/>
            </a:endParaRPr>
          </a:p>
          <a:p>
            <a:endParaRPr lang="en-GB" altLang="en-US"/>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795"/>
            <a:ext cx="12192000" cy="686816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a:spLocks noChangeArrowheads="1"/>
          </p:cNvSpPr>
          <p:nvPr/>
        </p:nvSpPr>
        <p:spPr bwMode="auto">
          <a:xfrm>
            <a:off x="769620" y="1322705"/>
            <a:ext cx="5208270" cy="172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 name="Text Box 6"/>
          <p:cNvSpPr txBox="1"/>
          <p:nvPr/>
        </p:nvSpPr>
        <p:spPr>
          <a:xfrm>
            <a:off x="3304540" y="5361305"/>
            <a:ext cx="8887460" cy="1322070"/>
          </a:xfrm>
          <a:prstGeom prst="rect">
            <a:avLst/>
          </a:prstGeom>
          <a:gradFill>
            <a:gsLst>
              <a:gs pos="0">
                <a:srgbClr val="007BD3"/>
              </a:gs>
              <a:gs pos="100000">
                <a:srgbClr val="034373"/>
              </a:gs>
            </a:gsLst>
            <a:lin scaled="0"/>
          </a:gradFill>
        </p:spPr>
        <p:txBody>
          <a:bodyPr wrap="square" rtlCol="0">
            <a:spAutoFit/>
          </a:bodyPr>
          <a:p>
            <a:r>
              <a:rPr lang="en-US" sz="2000">
                <a:solidFill>
                  <a:schemeClr val="bg1"/>
                </a:solidFill>
                <a:sym typeface="+mn-ea"/>
              </a:rPr>
              <a:t>The application caters to the need and requirements of college students of every stream where the market comprises of persons from the educational field such as teachers, professors as well as persons from domain-specific experts and professionals.</a:t>
            </a:r>
            <a:endParaRPr lang="en-US" altLang="en-GB" sz="2000">
              <a:solidFill>
                <a:schemeClr val="bg1"/>
              </a:solidFill>
              <a:sym typeface="+mn-ea"/>
            </a:endParaRPr>
          </a:p>
        </p:txBody>
      </p:sp>
      <p:pic>
        <p:nvPicPr>
          <p:cNvPr id="2" name="Picture 1"/>
          <p:cNvPicPr>
            <a:picLocks noChangeAspect="1"/>
          </p:cNvPicPr>
          <p:nvPr/>
        </p:nvPicPr>
        <p:blipFill>
          <a:blip r:embed="rId2"/>
          <a:stretch>
            <a:fillRect/>
          </a:stretch>
        </p:blipFill>
        <p:spPr>
          <a:xfrm>
            <a:off x="635" y="-53975"/>
            <a:ext cx="12191365" cy="5203825"/>
          </a:xfrm>
          <a:prstGeom prst="rect">
            <a:avLst/>
          </a:prstGeom>
        </p:spPr>
      </p:pic>
      <p:sp>
        <p:nvSpPr>
          <p:cNvPr id="5" name="椭圆 12"/>
          <p:cNvSpPr/>
          <p:nvPr/>
        </p:nvSpPr>
        <p:spPr>
          <a:xfrm>
            <a:off x="247650" y="399383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6" name="Text Box 5"/>
          <p:cNvSpPr txBox="1"/>
          <p:nvPr/>
        </p:nvSpPr>
        <p:spPr>
          <a:xfrm>
            <a:off x="496570" y="4646930"/>
            <a:ext cx="2190750" cy="1383665"/>
          </a:xfrm>
          <a:prstGeom prst="rect">
            <a:avLst/>
          </a:prstGeom>
          <a:noFill/>
        </p:spPr>
        <p:txBody>
          <a:bodyPr wrap="square" rtlCol="0">
            <a:spAutoFit/>
          </a:bodyPr>
          <a:p>
            <a:pPr algn="ctr"/>
            <a:r>
              <a:rPr lang="en-IN" altLang="en-GB" sz="2800">
                <a:solidFill>
                  <a:schemeClr val="tx1"/>
                </a:solidFill>
                <a:effectLst>
                  <a:outerShdw blurRad="38100" dist="19050" dir="2700000" algn="tl" rotWithShape="0">
                    <a:schemeClr val="dk1">
                      <a:alpha val="40000"/>
                    </a:schemeClr>
                  </a:outerShdw>
                </a:effectLst>
              </a:rPr>
              <a:t>OUR</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TARGET</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AUDIENCE</a:t>
            </a:r>
            <a:endParaRPr lang="en-IN" altLang="en-GB" sz="28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altLang="zh-CN" sz="2400" b="1" dirty="0">
                <a:solidFill>
                  <a:srgbClr val="404040"/>
                </a:solidFill>
                <a:ea typeface="Calibri" panose="020F0502020204030204" pitchFamily="34" charset="0"/>
              </a:rPr>
              <a:t>OUR COMPETITORS</a:t>
            </a:r>
            <a:endParaRPr lang="en-IN" altLang="zh-CN"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文本框 52"/>
          <p:cNvSpPr txBox="1">
            <a:spLocks noChangeArrowheads="1"/>
          </p:cNvSpPr>
          <p:nvPr/>
        </p:nvSpPr>
        <p:spPr bwMode="auto">
          <a:xfrm>
            <a:off x="7732713" y="2509838"/>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CHEGG</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the Q/A fuctionality but is a paid application</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and is restriced to exam targeted content.</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LINKEDIN</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experiential updates but has a diffrent target functionality of offering jobs.It does not offer Q/A.</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2" name="文本框 56"/>
          <p:cNvSpPr txBox="1">
            <a:spLocks noChangeArrowheads="1"/>
          </p:cNvSpPr>
          <p:nvPr/>
        </p:nvSpPr>
        <p:spPr bwMode="auto">
          <a:xfrm>
            <a:off x="2044065" y="2479675"/>
            <a:ext cx="24060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STACK OVERFLOW</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the Q/A functionality but is usually restricted</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to the technical domain.</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3236913" y="3983038"/>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MEDIUM</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is closure to practical education but  doesnt offer</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Q/A  functionality.</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4791075" y="2416175"/>
            <a:ext cx="1100455" cy="1100455"/>
          </a:xfrm>
          <a:prstGeom prst="rect">
            <a:avLst/>
          </a:prstGeom>
        </p:spPr>
      </p:pic>
      <p:pic>
        <p:nvPicPr>
          <p:cNvPr id="3" name="Picture 2"/>
          <p:cNvPicPr>
            <a:picLocks noChangeAspect="1"/>
          </p:cNvPicPr>
          <p:nvPr/>
        </p:nvPicPr>
        <p:blipFill>
          <a:blip r:embed="rId3"/>
          <a:srcRect l="22000" r="22000"/>
          <a:stretch>
            <a:fillRect/>
          </a:stretch>
        </p:blipFill>
        <p:spPr>
          <a:xfrm>
            <a:off x="6257290" y="2393950"/>
            <a:ext cx="1156970" cy="1156970"/>
          </a:xfrm>
          <a:prstGeom prst="rect">
            <a:avLst/>
          </a:prstGeom>
        </p:spPr>
      </p:pic>
      <p:pic>
        <p:nvPicPr>
          <p:cNvPr id="4" name="Picture 3"/>
          <p:cNvPicPr>
            <a:picLocks noChangeAspect="1"/>
          </p:cNvPicPr>
          <p:nvPr/>
        </p:nvPicPr>
        <p:blipFill>
          <a:blip r:embed="rId4"/>
          <a:srcRect l="22000" r="12733" b="952"/>
          <a:stretch>
            <a:fillRect/>
          </a:stretch>
        </p:blipFill>
        <p:spPr>
          <a:xfrm>
            <a:off x="4791075" y="3935095"/>
            <a:ext cx="1172210" cy="996315"/>
          </a:xfrm>
          <a:prstGeom prst="rect">
            <a:avLst/>
          </a:prstGeom>
        </p:spPr>
      </p:pic>
      <p:pic>
        <p:nvPicPr>
          <p:cNvPr id="5" name="Picture 4"/>
          <p:cNvPicPr>
            <a:picLocks noChangeAspect="1"/>
          </p:cNvPicPr>
          <p:nvPr/>
        </p:nvPicPr>
        <p:blipFill>
          <a:blip r:embed="rId5"/>
          <a:stretch>
            <a:fillRect/>
          </a:stretch>
        </p:blipFill>
        <p:spPr>
          <a:xfrm>
            <a:off x="6226175" y="3810000"/>
            <a:ext cx="1220470" cy="1220470"/>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830" y="254000"/>
            <a:ext cx="6564630" cy="460375"/>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rPr>
              <a:t>   ADVANTAGES AND DISADVANTAGES</a:t>
            </a:r>
            <a:endParaRPr lang="en-IN" sz="2400" b="1" dirty="0">
              <a:solidFill>
                <a:srgbClr val="404040"/>
              </a:solidFill>
              <a:ea typeface="Calibri" panose="020F0502020204030204" pitchFamily="34" charset="0"/>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 name="Round Diagonal Corner Rectangle 2"/>
          <p:cNvSpPr/>
          <p:nvPr/>
        </p:nvSpPr>
        <p:spPr>
          <a:xfrm>
            <a:off x="757555" y="1644650"/>
            <a:ext cx="4498340" cy="4124325"/>
          </a:xfrm>
          <a:prstGeom prst="round2DiagRect">
            <a:avLst/>
          </a:prstGeom>
          <a:gradFill>
            <a:gsLst>
              <a:gs pos="0">
                <a:srgbClr val="007BD3"/>
              </a:gs>
              <a:gs pos="100000">
                <a:srgbClr val="034373"/>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4" name="Text Box 3"/>
          <p:cNvSpPr txBox="1"/>
          <p:nvPr/>
        </p:nvSpPr>
        <p:spPr>
          <a:xfrm>
            <a:off x="1163955" y="1900555"/>
            <a:ext cx="3686175" cy="3692525"/>
          </a:xfrm>
          <a:prstGeom prst="rect">
            <a:avLst/>
          </a:prstGeom>
          <a:noFill/>
        </p:spPr>
        <p:txBody>
          <a:bodyPr wrap="square" rtlCol="0">
            <a:spAutoFit/>
          </a:bodyPr>
          <a:p>
            <a:r>
              <a:rPr lang="en-US">
                <a:solidFill>
                  <a:schemeClr val="bg1"/>
                </a:solidFill>
                <a:sym typeface="+mn-ea"/>
              </a:rPr>
              <a:t>1.Helps students to easily </a:t>
            </a:r>
            <a:r>
              <a:rPr lang="en-IN" altLang="en-US">
                <a:solidFill>
                  <a:schemeClr val="bg1"/>
                </a:solidFill>
                <a:sym typeface="+mn-ea"/>
              </a:rPr>
              <a:t>find implementational information</a:t>
            </a:r>
            <a:r>
              <a:rPr lang="en-US">
                <a:solidFill>
                  <a:schemeClr val="bg1"/>
                </a:solidFill>
                <a:sym typeface="+mn-ea"/>
              </a:rPr>
              <a:t> </a:t>
            </a:r>
            <a:r>
              <a:rPr lang="en-IN" altLang="en-US">
                <a:solidFill>
                  <a:schemeClr val="bg1"/>
                </a:solidFill>
                <a:sym typeface="+mn-ea"/>
              </a:rPr>
              <a:t>about any</a:t>
            </a:r>
            <a:r>
              <a:rPr lang="en-US">
                <a:solidFill>
                  <a:schemeClr val="bg1"/>
                </a:solidFill>
                <a:sym typeface="+mn-ea"/>
              </a:rPr>
              <a:t> specific domain</a:t>
            </a:r>
            <a:endParaRPr lang="en-US">
              <a:solidFill>
                <a:schemeClr val="bg1"/>
              </a:solidFill>
            </a:endParaRPr>
          </a:p>
          <a:p>
            <a:r>
              <a:rPr lang="en-US">
                <a:solidFill>
                  <a:schemeClr val="bg1"/>
                </a:solidFill>
                <a:sym typeface="+mn-ea"/>
              </a:rPr>
              <a:t>2.Find real-world application of what is taught in class by looking into the </a:t>
            </a:r>
            <a:r>
              <a:rPr lang="en-IN" altLang="en-US">
                <a:solidFill>
                  <a:schemeClr val="bg1"/>
                </a:solidFill>
                <a:sym typeface="+mn-ea"/>
              </a:rPr>
              <a:t>experience of professionals.</a:t>
            </a:r>
            <a:endParaRPr lang="en-US">
              <a:solidFill>
                <a:schemeClr val="bg1"/>
              </a:solidFill>
            </a:endParaRPr>
          </a:p>
          <a:p>
            <a:r>
              <a:rPr lang="en-IN" altLang="en-US">
                <a:solidFill>
                  <a:schemeClr val="bg1"/>
                </a:solidFill>
                <a:sym typeface="+mn-ea"/>
              </a:rPr>
              <a:t>3.Educators can create their own small discussion forum called room for college </a:t>
            </a:r>
            <a:endParaRPr lang="en-IN" altLang="en-US">
              <a:solidFill>
                <a:schemeClr val="bg1"/>
              </a:solidFill>
            </a:endParaRPr>
          </a:p>
          <a:p>
            <a:r>
              <a:rPr lang="en-IN" altLang="en-US">
                <a:solidFill>
                  <a:schemeClr val="bg1"/>
                </a:solidFill>
                <a:sym typeface="+mn-ea"/>
              </a:rPr>
              <a:t>students.</a:t>
            </a:r>
            <a:endParaRPr lang="en-IN" altLang="en-US">
              <a:solidFill>
                <a:schemeClr val="bg1"/>
              </a:solidFill>
              <a:sym typeface="+mn-ea"/>
            </a:endParaRPr>
          </a:p>
          <a:p>
            <a:r>
              <a:rPr lang="en-IN" altLang="en-US">
                <a:solidFill>
                  <a:schemeClr val="bg1"/>
                </a:solidFill>
                <a:sym typeface="+mn-ea"/>
              </a:rPr>
              <a:t>4.The quality of answer is assured due to our degradation policy of posts based on dislikes and reports</a:t>
            </a:r>
            <a:r>
              <a:rPr lang="en-IN" altLang="en-US">
                <a:sym typeface="+mn-ea"/>
              </a:rPr>
              <a:t>.</a:t>
            </a:r>
            <a:endParaRPr lang="en-IN" altLang="en-US">
              <a:solidFill>
                <a:schemeClr val="bg1"/>
              </a:solidFill>
              <a:sym typeface="+mn-ea"/>
            </a:endParaRPr>
          </a:p>
        </p:txBody>
      </p:sp>
      <p:sp>
        <p:nvSpPr>
          <p:cNvPr id="6" name="Round Diagonal Corner Rectangle 5"/>
          <p:cNvSpPr/>
          <p:nvPr/>
        </p:nvSpPr>
        <p:spPr>
          <a:xfrm>
            <a:off x="6504940" y="1644650"/>
            <a:ext cx="4498340" cy="4124325"/>
          </a:xfrm>
          <a:prstGeom prst="round2DiagRect">
            <a:avLst/>
          </a:prstGeom>
          <a:gradFill>
            <a:gsLst>
              <a:gs pos="0">
                <a:srgbClr val="007BD3"/>
              </a:gs>
              <a:gs pos="100000">
                <a:srgbClr val="034373"/>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Text Box 6"/>
          <p:cNvSpPr txBox="1"/>
          <p:nvPr/>
        </p:nvSpPr>
        <p:spPr>
          <a:xfrm>
            <a:off x="6901815" y="2327910"/>
            <a:ext cx="3665220" cy="922020"/>
          </a:xfrm>
          <a:prstGeom prst="rect">
            <a:avLst/>
          </a:prstGeom>
          <a:noFill/>
        </p:spPr>
        <p:txBody>
          <a:bodyPr wrap="square" rtlCol="0">
            <a:spAutoFit/>
          </a:bodyPr>
          <a:p>
            <a:r>
              <a:rPr lang="en-US">
                <a:solidFill>
                  <a:schemeClr val="bg1"/>
                </a:solidFill>
                <a:sym typeface="+mn-ea"/>
              </a:rPr>
              <a:t>1.Limit</a:t>
            </a:r>
            <a:r>
              <a:rPr lang="en-IN" altLang="en-US">
                <a:solidFill>
                  <a:schemeClr val="bg1"/>
                </a:solidFill>
                <a:sym typeface="+mn-ea"/>
              </a:rPr>
              <a:t>ed</a:t>
            </a:r>
            <a:r>
              <a:rPr lang="en-US">
                <a:solidFill>
                  <a:schemeClr val="bg1"/>
                </a:solidFill>
                <a:sym typeface="+mn-ea"/>
              </a:rPr>
              <a:t> disclosure of insights given by the company experts </a:t>
            </a:r>
            <a:r>
              <a:rPr lang="en-IN" altLang="en-US">
                <a:solidFill>
                  <a:schemeClr val="bg1"/>
                </a:solidFill>
                <a:sym typeface="+mn-ea"/>
              </a:rPr>
              <a:t>due to indutries' privacy policies.</a:t>
            </a:r>
            <a:endParaRPr lang="en-IN" altLang="en-US">
              <a:solidFill>
                <a:schemeClr val="bg1"/>
              </a:solidFill>
              <a:sym typeface="+mn-ea"/>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1905"/>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830" y="254000"/>
            <a:ext cx="6304915" cy="460375"/>
          </a:xfrm>
          <a:prstGeom prst="rect">
            <a:avLst/>
          </a:prstGeom>
          <a:noFill/>
          <a:ln w="9525">
            <a:noFill/>
          </a:ln>
        </p:spPr>
        <p:txBody>
          <a:bodyPr wrap="square" anchor="t">
            <a:spAutoFit/>
            <a:scene3d>
              <a:camera prst="orthographicFront"/>
              <a:lightRig rig="threePt" dir="t"/>
            </a:scene3d>
          </a:bodyPr>
          <a:p>
            <a:pPr>
              <a:buFont typeface="Arial" panose="020B0604020202020204" pitchFamily="34" charset="0"/>
            </a:pPr>
            <a:r>
              <a:rPr lang="en-IN" altLang="zh-CN" sz="2400" b="1" dirty="0">
                <a:solidFill>
                  <a:schemeClr val="tx1"/>
                </a:solidFill>
                <a:effectLst>
                  <a:outerShdw blurRad="38100" dist="19050" dir="2700000" algn="tl" rotWithShape="0">
                    <a:schemeClr val="dk1">
                      <a:alpha val="40000"/>
                    </a:schemeClr>
                  </a:outerShdw>
                </a:effectLst>
                <a:ea typeface="Calibri" panose="020F0502020204030204" pitchFamily="34" charset="0"/>
              </a:rPr>
              <a:t>KNOW THE DEVELOPERS</a:t>
            </a:r>
            <a:endParaRPr lang="en-IN" altLang="zh-CN" sz="2400" b="1" dirty="0">
              <a:solidFill>
                <a:schemeClr val="tx1"/>
              </a:solidFill>
              <a:effectLst>
                <a:outerShdw blurRad="38100" dist="19050" dir="2700000" algn="tl" rotWithShape="0">
                  <a:schemeClr val="dk1">
                    <a:alpha val="40000"/>
                  </a:schemeClr>
                </a:outerShdw>
              </a:effectLst>
              <a:ea typeface="Calibri" panose="020F0502020204030204" pitchFamily="34" charset="0"/>
            </a:endParaRPr>
          </a:p>
        </p:txBody>
      </p:sp>
      <p:sp>
        <p:nvSpPr>
          <p:cNvPr id="12" name="椭圆 11"/>
          <p:cNvSpPr/>
          <p:nvPr/>
        </p:nvSpPr>
        <p:spPr>
          <a:xfrm>
            <a:off x="1082040" y="168973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5013643" y="168973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8824913" y="1691640"/>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圆角矩形 26"/>
          <p:cNvSpPr/>
          <p:nvPr/>
        </p:nvSpPr>
        <p:spPr>
          <a:xfrm>
            <a:off x="1188085" y="4286885"/>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5186680" y="4286885"/>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8996363" y="4281805"/>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368300"/>
          </a:xfrm>
          <a:prstGeom prst="rect">
            <a:avLst/>
          </a:prstGeom>
          <a:noFill/>
          <a:ln w="9525">
            <a:noFill/>
          </a:ln>
        </p:spPr>
        <p:txBody>
          <a:bodyPr anchor="t">
            <a:spAutoFit/>
          </a:bodyPr>
          <a:p>
            <a:pPr>
              <a:buFont typeface="Arial" panose="020B0604020202020204" pitchFamily="34" charset="0"/>
            </a:pPr>
            <a:r>
              <a:rPr lang="en-IN" altLang="zh-CN" sz="1800" b="1" dirty="0">
                <a:solidFill>
                  <a:srgbClr val="404040"/>
                </a:solidFill>
                <a:ea typeface="Calibri" panose="020F0502020204030204" pitchFamily="34" charset="0"/>
              </a:rPr>
              <a:t>   RIA SINGH</a:t>
            </a:r>
            <a:endParaRPr lang="en-IN" altLang="zh-CN" sz="1800" b="1" dirty="0">
              <a:solidFill>
                <a:srgbClr val="404040"/>
              </a:solidFill>
              <a:ea typeface="Calibri" panose="020F0502020204030204" pitchFamily="34" charset="0"/>
            </a:endParaRPr>
          </a:p>
        </p:txBody>
      </p:sp>
      <p:sp>
        <p:nvSpPr>
          <p:cNvPr id="20504" name="文本框 17"/>
          <p:cNvSpPr txBox="1"/>
          <p:nvPr/>
        </p:nvSpPr>
        <p:spPr>
          <a:xfrm>
            <a:off x="5186680" y="4286885"/>
            <a:ext cx="1817370" cy="368300"/>
          </a:xfrm>
          <a:prstGeom prst="rect">
            <a:avLst/>
          </a:prstGeom>
          <a:noFill/>
          <a:ln w="9525">
            <a:noFill/>
          </a:ln>
        </p:spPr>
        <p:txBody>
          <a:bodyPr wrap="square" anchor="t">
            <a:spAutoFit/>
          </a:bodyPr>
          <a:p>
            <a:pPr>
              <a:buFont typeface="Arial" panose="020B0604020202020204" pitchFamily="34" charset="0"/>
            </a:pPr>
            <a:r>
              <a:rPr lang="en-IN" altLang="zh-CN" sz="1800" b="1" dirty="0">
                <a:solidFill>
                  <a:srgbClr val="404040"/>
                </a:solidFill>
                <a:ea typeface="Calibri" panose="020F0502020204030204" pitchFamily="34" charset="0"/>
              </a:rPr>
              <a:t> ADITI AGRAWAL</a:t>
            </a:r>
            <a:endParaRPr lang="en-IN" altLang="zh-CN" sz="1800" b="1" dirty="0">
              <a:solidFill>
                <a:srgbClr val="404040"/>
              </a:solidFill>
              <a:ea typeface="Calibri" panose="020F0502020204030204" pitchFamily="34" charset="0"/>
            </a:endParaRPr>
          </a:p>
        </p:txBody>
      </p:sp>
      <p:sp>
        <p:nvSpPr>
          <p:cNvPr id="20505" name="文本框 18"/>
          <p:cNvSpPr txBox="1"/>
          <p:nvPr/>
        </p:nvSpPr>
        <p:spPr>
          <a:xfrm>
            <a:off x="9123680" y="4286885"/>
            <a:ext cx="1563370" cy="368300"/>
          </a:xfrm>
          <a:prstGeom prst="rect">
            <a:avLst/>
          </a:prstGeom>
          <a:noFill/>
          <a:ln w="9525">
            <a:noFill/>
          </a:ln>
        </p:spPr>
        <p:txBody>
          <a:bodyPr wrap="square" anchor="t">
            <a:spAutoFit/>
          </a:bodyPr>
          <a:p>
            <a:pPr>
              <a:buFont typeface="Arial" panose="020B0604020202020204" pitchFamily="34" charset="0"/>
            </a:pPr>
            <a:r>
              <a:rPr lang="en-IN" altLang="zh-CN" sz="1800" b="1" dirty="0">
                <a:solidFill>
                  <a:srgbClr val="404040"/>
                </a:solidFill>
                <a:ea typeface="Calibri" panose="020F0502020204030204" pitchFamily="34" charset="0"/>
              </a:rPr>
              <a:t>  ROLI VERMA</a:t>
            </a:r>
            <a:endParaRPr lang="en-IN" altLang="zh-CN" sz="1800" b="1" dirty="0">
              <a:solidFill>
                <a:srgbClr val="404040"/>
              </a:solidFill>
              <a:ea typeface="Calibri" panose="020F0502020204030204" pitchFamily="34" charset="0"/>
            </a:endParaRPr>
          </a:p>
        </p:txBody>
      </p:sp>
      <p:sp>
        <p:nvSpPr>
          <p:cNvPr id="36" name="矩形 35"/>
          <p:cNvSpPr>
            <a:spLocks noChangeArrowheads="1"/>
          </p:cNvSpPr>
          <p:nvPr/>
        </p:nvSpPr>
        <p:spPr bwMode="auto">
          <a:xfrm>
            <a:off x="4889818" y="5054600"/>
            <a:ext cx="211455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aditiagrawal454@gmail.com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5014595" y="5054600"/>
            <a:ext cx="2269490"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8907780" y="5054600"/>
            <a:ext cx="2214880"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roliivverma@gmail.com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4" name="Picture 3"/>
          <p:cNvPicPr>
            <a:picLocks noChangeAspect="1"/>
          </p:cNvPicPr>
          <p:nvPr/>
        </p:nvPicPr>
        <p:blipFill>
          <a:blip r:embed="rId2"/>
          <a:srcRect l="-472" t="16758" r="472" b="8242"/>
          <a:stretch>
            <a:fillRect/>
          </a:stretch>
        </p:blipFill>
        <p:spPr>
          <a:xfrm>
            <a:off x="1082040" y="1755140"/>
            <a:ext cx="2098675" cy="2098675"/>
          </a:xfrm>
          <a:prstGeom prst="ellipse">
            <a:avLst/>
          </a:prstGeom>
        </p:spPr>
      </p:pic>
      <p:sp>
        <p:nvSpPr>
          <p:cNvPr id="5" name="矩形 35"/>
          <p:cNvSpPr>
            <a:spLocks noChangeArrowheads="1"/>
          </p:cNvSpPr>
          <p:nvPr/>
        </p:nvSpPr>
        <p:spPr bwMode="auto">
          <a:xfrm>
            <a:off x="1166813" y="5181600"/>
            <a:ext cx="211455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(TEAM LEADER)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ria8957@gmail.com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6" name="Picture 5"/>
          <p:cNvPicPr>
            <a:picLocks noChangeAspect="1"/>
          </p:cNvPicPr>
          <p:nvPr/>
        </p:nvPicPr>
        <p:blipFill>
          <a:blip r:embed="rId3"/>
          <a:srcRect t="3068" b="3068"/>
          <a:stretch>
            <a:fillRect/>
          </a:stretch>
        </p:blipFill>
        <p:spPr>
          <a:xfrm>
            <a:off x="5013960" y="1734820"/>
            <a:ext cx="2118995" cy="2118995"/>
          </a:xfrm>
          <a:prstGeom prst="ellipse">
            <a:avLst/>
          </a:prstGeom>
        </p:spPr>
      </p:pic>
      <p:pic>
        <p:nvPicPr>
          <p:cNvPr id="7" name="Picture 6"/>
          <p:cNvPicPr>
            <a:picLocks noChangeAspect="1"/>
          </p:cNvPicPr>
          <p:nvPr/>
        </p:nvPicPr>
        <p:blipFill>
          <a:blip r:embed="rId4"/>
          <a:srcRect l="15449" t="6893" r="23085" b="63662"/>
          <a:stretch>
            <a:fillRect/>
          </a:stretch>
        </p:blipFill>
        <p:spPr>
          <a:xfrm>
            <a:off x="8743315" y="1758315"/>
            <a:ext cx="2153920" cy="2158365"/>
          </a:xfrm>
          <a:prstGeom prst="ellipse">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1197610" y="1849755"/>
            <a:ext cx="9434195"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IN" altLang="en-US" sz="11500" i="1" dirty="0">
                  <a:solidFill>
                    <a:srgbClr val="404040"/>
                  </a:solidFill>
                  <a:ea typeface="Calibri" panose="020F0502020204030204" pitchFamily="34" charset="0"/>
                </a:rPr>
                <a:t>  </a:t>
              </a:r>
              <a:r>
                <a:rPr lang="en-US" altLang="zh-CN" sz="11500" i="1" dirty="0">
                  <a:solidFill>
                    <a:srgbClr val="404040"/>
                  </a:solidFill>
                  <a:ea typeface="Calibri" panose="020F0502020204030204" pitchFamily="34" charset="0"/>
                </a:rPr>
                <a:t>THANK </a:t>
              </a:r>
              <a:r>
                <a:rPr lang="en-IN" altLang="en-US" sz="11500" i="1" dirty="0">
                  <a:solidFill>
                    <a:srgbClr val="404040"/>
                  </a:solidFill>
                  <a:ea typeface="Calibri" panose="020F0502020204030204" pitchFamily="34" charset="0"/>
                </a:rPr>
                <a:t>YOU</a:t>
              </a:r>
              <a:endParaRPr lang="en-IN" altLang="en-US"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10241"/>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10795"/>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54000" y="198755"/>
            <a:ext cx="6506845" cy="521970"/>
          </a:xfrm>
          <a:prstGeom prst="rect">
            <a:avLst/>
          </a:prstGeom>
          <a:noFill/>
          <a:ln w="9525">
            <a:noFill/>
          </a:ln>
        </p:spPr>
        <p:txBody>
          <a:bodyPr wrap="square" anchor="t">
            <a:spAutoFit/>
          </a:bodyPr>
          <a:p>
            <a:pPr>
              <a:buFont typeface="Arial" panose="020B0604020202020204" pitchFamily="34" charset="0"/>
            </a:pPr>
            <a:r>
              <a:rPr lang="en-IN" sz="2800" b="1" dirty="0">
                <a:solidFill>
                  <a:srgbClr val="404040"/>
                </a:solidFill>
                <a:ea typeface="Calibri" panose="020F0502020204030204" pitchFamily="34" charset="0"/>
              </a:rPr>
              <a:t>THEME DOMAIN : EDUCATION</a:t>
            </a:r>
            <a:endParaRPr lang="en-IN" sz="2800" b="1" dirty="0">
              <a:solidFill>
                <a:srgbClr val="404040"/>
              </a:solidFill>
              <a:ea typeface="Calibri" panose="020F0502020204030204" pitchFamily="34" charset="0"/>
            </a:endParaRPr>
          </a:p>
        </p:txBody>
      </p:sp>
      <p:sp>
        <p:nvSpPr>
          <p:cNvPr id="12" name="矩形 11"/>
          <p:cNvSpPr/>
          <p:nvPr/>
        </p:nvSpPr>
        <p:spPr>
          <a:xfrm>
            <a:off x="828675" y="2501265"/>
            <a:ext cx="10515600" cy="299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46785" y="3067685"/>
            <a:ext cx="10278745" cy="186372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IN" altLang="en-US" sz="2000" b="1" u="sng" dirty="0">
                <a:ea typeface="Calibri" panose="020F0502020204030204" pitchFamily="34" charset="0"/>
                <a:sym typeface="Arial" panose="020B0604020202020204" pitchFamily="34" charset="0"/>
              </a:rPr>
              <a:t>PROBLEM STATEMENT</a:t>
            </a:r>
            <a:endParaRPr lang="en-US" altLang="zh-CN" sz="2000" b="1" dirty="0">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sp>
        <p:nvSpPr>
          <p:cNvPr id="35" name="矩形 11"/>
          <p:cNvSpPr/>
          <p:nvPr/>
        </p:nvSpPr>
        <p:spPr>
          <a:xfrm>
            <a:off x="429895" y="1655445"/>
            <a:ext cx="3379470" cy="11512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6" name="矩形 11"/>
          <p:cNvSpPr/>
          <p:nvPr/>
        </p:nvSpPr>
        <p:spPr>
          <a:xfrm>
            <a:off x="8431530" y="5126355"/>
            <a:ext cx="3379470" cy="11957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2159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830" y="254000"/>
            <a:ext cx="5981700" cy="460375"/>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 </a:t>
            </a:r>
            <a:endParaRPr lang="zh-CN" altLang="en-US" sz="2400" b="1" dirty="0">
              <a:solidFill>
                <a:srgbClr val="404040"/>
              </a:solidFill>
              <a:ea typeface="Calibri" panose="020F0502020204030204" pitchFamily="34" charset="0"/>
            </a:endParaRPr>
          </a:p>
        </p:txBody>
      </p:sp>
      <p:sp>
        <p:nvSpPr>
          <p:cNvPr id="17" name="椭圆 16"/>
          <p:cNvSpPr/>
          <p:nvPr/>
        </p:nvSpPr>
        <p:spPr>
          <a:xfrm>
            <a:off x="848995" y="11969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8350" y="420751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017395" y="1196975"/>
            <a:ext cx="854202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followed by Indian is inclined towards theoritical knowledge rather than practical.This makes it difficult for graduates to bridge the gap between their textbook knowledge and how it is applied.</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b="1" i="0" u="sng"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Addressed Specifics: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285750" indent="-285750">
              <a:buFont typeface="Arial" panose="020B0604020202020204" pitchFamily="34" charset="0"/>
              <a:buChar char="•"/>
            </a:pPr>
            <a:r>
              <a:rPr lang="en-IN" sz="1800" b="1" dirty="0">
                <a:solidFill>
                  <a:srgbClr val="404040"/>
                </a:solidFill>
                <a:ea typeface="Calibri" panose="020F0502020204030204" pitchFamily="34" charset="0"/>
                <a:sym typeface="+mn-ea"/>
              </a:rPr>
              <a:t>Bringing the real life experience of professionals to the students</a:t>
            </a:r>
            <a:endParaRPr lang="en-IN" sz="1800" b="1" dirty="0">
              <a:solidFill>
                <a:srgbClr val="404040"/>
              </a:solidFill>
              <a:ea typeface="Calibri" panose="020F0502020204030204" pitchFamily="34" charset="0"/>
            </a:endParaRPr>
          </a:p>
          <a:p>
            <a:pPr marL="285750" indent="-285750">
              <a:buFont typeface="Arial" panose="020B0604020202020204" pitchFamily="34" charset="0"/>
              <a:buChar char="•"/>
            </a:pPr>
            <a:r>
              <a:rPr lang="en-IN" sz="1800" b="1" dirty="0">
                <a:solidFill>
                  <a:srgbClr val="404040"/>
                </a:solidFill>
                <a:ea typeface="Calibri" panose="020F0502020204030204" pitchFamily="34" charset="0"/>
                <a:sym typeface="+mn-ea"/>
              </a:rPr>
              <a:t>Getting updates about new implementations of textbook concepts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001520" y="4207510"/>
            <a:ext cx="8188960" cy="225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that in order to complete the syllabus on time , teachers despite of wanting to share extra information with students are not able to do that.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lang="en-IN" sz="1800" b="1" u="sng" noProof="0">
                <a:ln>
                  <a:noFill/>
                </a:ln>
                <a:effectLst/>
                <a:uLnTx/>
                <a:uFillTx/>
                <a:ea typeface="Calibri" panose="020F0502020204030204" pitchFamily="34" charset="0"/>
                <a:sym typeface="Arial" panose="020B0604020202020204" pitchFamily="34" charset="0"/>
              </a:rPr>
              <a:t>Addressed Specifics:</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l" defTabSz="1216025" rtl="0" eaLnBrk="1" fontAlgn="auto" latinLnBrk="0" hangingPunct="1">
              <a:lnSpc>
                <a:spcPct val="120000"/>
              </a:lnSpc>
              <a:spcBef>
                <a:spcPct val="20000"/>
              </a:spcBef>
              <a:spcAft>
                <a:spcPts val="0"/>
              </a:spcAft>
              <a:buClrTx/>
              <a:buSzTx/>
              <a:defRPr/>
            </a:pPr>
            <a:r>
              <a:rPr lang="en-IN" sz="1800" b="1" dirty="0">
                <a:solidFill>
                  <a:srgbClr val="404040"/>
                </a:solidFill>
                <a:ea typeface="Calibri" panose="020F0502020204030204" pitchFamily="34" charset="0"/>
                <a:sym typeface="+mn-ea"/>
              </a:rPr>
              <a:t>Create rooms to share and get guidance on extremely practical questions</a:t>
            </a:r>
            <a:endParaRPr lang="en-IN" sz="1800" b="1" dirty="0">
              <a:solidFill>
                <a:srgbClr val="404040"/>
              </a:solidFill>
              <a:ea typeface="Calibri" panose="020F0502020204030204" pitchFamily="34" charset="0"/>
            </a:endParaRPr>
          </a:p>
          <a:p>
            <a:pPr marR="0" lvl="0" algn="l" defTabSz="1216025" rtl="0" eaLnBrk="1" fontAlgn="auto" latinLnBrk="0" hangingPunct="1">
              <a:lnSpc>
                <a:spcPct val="120000"/>
              </a:lnSpc>
              <a:spcBef>
                <a:spcPct val="20000"/>
              </a:spcBef>
              <a:spcAft>
                <a:spcPts val="0"/>
              </a:spcAft>
              <a:buClrTx/>
              <a:buSzTx/>
              <a:buNone/>
              <a:defRPr/>
            </a:pP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7573" y="1363345"/>
            <a:ext cx="760412" cy="521970"/>
          </a:xfrm>
          <a:prstGeom prst="rect">
            <a:avLst/>
          </a:prstGeom>
          <a:noFill/>
          <a:ln w="9525">
            <a:noFill/>
          </a:ln>
        </p:spPr>
        <p:txBody>
          <a:bodyPr anchor="t">
            <a:spAutoFit/>
          </a:bodyPr>
          <a:p>
            <a:pPr>
              <a:buFont typeface="Arial" panose="020B0604020202020204" pitchFamily="34" charset="0"/>
            </a:pPr>
            <a:r>
              <a:rPr lang="en-IN" altLang="en-US" sz="2800" b="1" dirty="0">
                <a:solidFill>
                  <a:srgbClr val="404040"/>
                </a:solidFill>
                <a:ea typeface="Calibri" panose="020F0502020204030204" pitchFamily="34" charset="0"/>
              </a:rPr>
              <a:t> </a:t>
            </a: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16610" y="4374515"/>
            <a:ext cx="760413" cy="521970"/>
          </a:xfrm>
          <a:prstGeom prst="rect">
            <a:avLst/>
          </a:prstGeom>
          <a:noFill/>
          <a:ln w="9525">
            <a:noFill/>
          </a:ln>
        </p:spPr>
        <p:txBody>
          <a:bodyPr anchor="t">
            <a:spAutoFit/>
          </a:bodyPr>
          <a:p>
            <a:pPr>
              <a:buFont typeface="Arial" panose="020B0604020202020204" pitchFamily="34" charset="0"/>
            </a:pPr>
            <a:r>
              <a:rPr lang="en-IN" altLang="en-US" sz="2800" b="1" dirty="0">
                <a:solidFill>
                  <a:srgbClr val="404040"/>
                </a:solidFill>
                <a:ea typeface="Calibri" panose="020F0502020204030204" pitchFamily="34" charset="0"/>
              </a:rPr>
              <a:t> </a:t>
            </a: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5" name="Picture 4"/>
          <p:cNvPicPr>
            <a:picLocks noChangeAspect="1"/>
          </p:cNvPicPr>
          <p:nvPr/>
        </p:nvPicPr>
        <p:blipFill>
          <a:blip r:embed="rId2"/>
          <a:stretch>
            <a:fillRect/>
          </a:stretch>
        </p:blipFill>
        <p:spPr>
          <a:xfrm>
            <a:off x="0" y="0"/>
            <a:ext cx="12192635" cy="5512435"/>
          </a:xfrm>
          <a:prstGeom prst="rect">
            <a:avLst/>
          </a:prstGeom>
        </p:spPr>
      </p:pic>
      <p:sp>
        <p:nvSpPr>
          <p:cNvPr id="13" name="椭圆 12"/>
          <p:cNvSpPr/>
          <p:nvPr/>
        </p:nvSpPr>
        <p:spPr>
          <a:xfrm>
            <a:off x="211455" y="404717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368618" y="4927283"/>
            <a:ext cx="2532062" cy="2122805"/>
          </a:xfrm>
          <a:prstGeom prst="rect">
            <a:avLst/>
          </a:prstGeom>
          <a:noFill/>
          <a:ln w="9525">
            <a:noFill/>
          </a:ln>
        </p:spPr>
        <p:txBody>
          <a:bodyPr wrap="square" anchor="t">
            <a:spAutoFit/>
          </a:bodyPr>
          <a:p>
            <a:pPr>
              <a:buFont typeface="Arial" panose="020B0604020202020204" pitchFamily="34" charset="0"/>
            </a:pPr>
            <a:r>
              <a:rPr lang="en-IN" altLang="zh-CN" sz="6600" b="1" dirty="0">
                <a:solidFill>
                  <a:srgbClr val="404040"/>
                </a:solidFill>
                <a:ea typeface="Calibri" panose="020F0502020204030204" pitchFamily="34" charset="0"/>
              </a:rPr>
              <a:t>Xnary</a:t>
            </a:r>
            <a:endParaRPr lang="en-IN" altLang="zh-CN" sz="6600" b="1" dirty="0">
              <a:solidFill>
                <a:srgbClr val="404040"/>
              </a:solidFill>
              <a:ea typeface="Calibri" panose="020F0502020204030204" pitchFamily="34" charset="0"/>
            </a:endParaRPr>
          </a:p>
          <a:p>
            <a:pPr>
              <a:buFont typeface="Arial" panose="020B0604020202020204" pitchFamily="34" charset="0"/>
            </a:pPr>
            <a:endParaRPr lang="en-IN" altLang="zh-CN" sz="6600" b="1" dirty="0">
              <a:solidFill>
                <a:srgbClr val="404040"/>
              </a:solidFill>
              <a:ea typeface="Calibri" panose="020F0502020204030204" pitchFamily="34" charset="0"/>
            </a:endParaRPr>
          </a:p>
        </p:txBody>
      </p:sp>
      <p:sp>
        <p:nvSpPr>
          <p:cNvPr id="30" name="矩形 14"/>
          <p:cNvSpPr>
            <a:spLocks noChangeArrowheads="1"/>
          </p:cNvSpPr>
          <p:nvPr/>
        </p:nvSpPr>
        <p:spPr bwMode="auto">
          <a:xfrm>
            <a:off x="2900680" y="5619115"/>
            <a:ext cx="9141460" cy="829945"/>
          </a:xfrm>
          <a:prstGeom prst="rect">
            <a:avLst/>
          </a:prstGeom>
          <a:gradFill>
            <a:gsLst>
              <a:gs pos="0">
                <a:srgbClr val="007BD3"/>
              </a:gs>
              <a:gs pos="100000">
                <a:srgbClr val="034373"/>
              </a:gs>
            </a:gsLst>
            <a:lin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 </a:t>
            </a:r>
            <a:r>
              <a:rPr kumimoji="0" lang="en-IN" altLang="en-US"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A dictionary of professional's experiences.</a:t>
            </a:r>
            <a:endParaRPr kumimoji="0" lang="en-IN" altLang="en-US"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				-because we learn by watching how it is done.</a:t>
            </a:r>
            <a:endParaRPr kumimoji="0" lang="en-IN" altLang="en-US" sz="18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10795"/>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23075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Posts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330" y="4381500"/>
            <a:ext cx="18916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Hashtags</a:t>
            </a:r>
            <a:endPar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Receive feeds related to hashtags you follow. </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Search</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answers to all the practical questions you have always wanted to ask.</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Explore curious questions by joining and creating</a:t>
            </a:r>
            <a:r>
              <a:rPr kumimoji="0" lang="en-US" altLang="zh-C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discussion rooms for your them.</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lang="en-IN" sz="1400" noProof="0">
                <a:ln>
                  <a:noFill/>
                </a:ln>
                <a:effectLst/>
                <a:uLnTx/>
                <a:uFillTx/>
                <a:ea typeface="Calibri" panose="020F0502020204030204" pitchFamily="34" charset="0"/>
                <a:sym typeface="Arial" panose="020B0604020202020204" pitchFamily="34" charset="0"/>
              </a:rPr>
              <a:t>Mentors can create rooms and share insightful posts with students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8261033" y="2653030"/>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lang="en-IN" altLang="en-US" sz="1600" noProof="0">
                <a:ln>
                  <a:noFill/>
                </a:ln>
                <a:effectLst/>
                <a:uLnTx/>
                <a:uFillTx/>
                <a:ea typeface="Calibri" panose="020F0502020204030204" pitchFamily="34" charset="0"/>
                <a:sym typeface="Arial" panose="020B0604020202020204" pitchFamily="34" charset="0"/>
              </a:rPr>
              <a:t>Publish articles about your  implementational experiences and research.</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6" name="Picture 5"/>
          <p:cNvPicPr>
            <a:picLocks noChangeAspect="1"/>
          </p:cNvPicPr>
          <p:nvPr/>
        </p:nvPicPr>
        <p:blipFill>
          <a:blip r:embed="rId2"/>
          <a:srcRect l="30211" t="1624" r="30134"/>
          <a:stretch>
            <a:fillRect/>
          </a:stretch>
        </p:blipFill>
        <p:spPr>
          <a:xfrm>
            <a:off x="6350000" y="2224405"/>
            <a:ext cx="1667510" cy="1667510"/>
          </a:xfrm>
          <a:prstGeom prst="ellipse">
            <a:avLst/>
          </a:prstGeom>
        </p:spPr>
      </p:pic>
      <p:pic>
        <p:nvPicPr>
          <p:cNvPr id="7" name="Picture 6"/>
          <p:cNvPicPr>
            <a:picLocks noChangeAspect="1"/>
          </p:cNvPicPr>
          <p:nvPr/>
        </p:nvPicPr>
        <p:blipFill>
          <a:blip r:embed="rId3"/>
          <a:srcRect l="15556" r="15556"/>
          <a:stretch>
            <a:fillRect/>
          </a:stretch>
        </p:blipFill>
        <p:spPr>
          <a:xfrm>
            <a:off x="3907790" y="1755775"/>
            <a:ext cx="2072640" cy="2072640"/>
          </a:xfrm>
          <a:prstGeom prst="ellipse">
            <a:avLst/>
          </a:prstGeom>
        </p:spPr>
      </p:pic>
      <p:pic>
        <p:nvPicPr>
          <p:cNvPr id="8" name="Picture 7"/>
          <p:cNvPicPr>
            <a:picLocks noChangeAspect="1"/>
          </p:cNvPicPr>
          <p:nvPr/>
        </p:nvPicPr>
        <p:blipFill>
          <a:blip r:embed="rId4"/>
          <a:srcRect l="26495" t="-1636" r="21415" b="1636"/>
          <a:stretch>
            <a:fillRect/>
          </a:stretch>
        </p:blipFill>
        <p:spPr>
          <a:xfrm>
            <a:off x="6365875" y="4159250"/>
            <a:ext cx="1423035" cy="1423035"/>
          </a:xfrm>
          <a:prstGeom prst="ellipse">
            <a:avLst/>
          </a:prstGeom>
        </p:spPr>
      </p:pic>
      <p:pic>
        <p:nvPicPr>
          <p:cNvPr id="9" name="Picture 8"/>
          <p:cNvPicPr>
            <a:picLocks noChangeAspect="1"/>
          </p:cNvPicPr>
          <p:nvPr/>
        </p:nvPicPr>
        <p:blipFill>
          <a:blip r:embed="rId5"/>
          <a:srcRect l="26872" t="7857" r="26872" b="7857"/>
          <a:stretch>
            <a:fillRect/>
          </a:stretch>
        </p:blipFill>
        <p:spPr>
          <a:xfrm>
            <a:off x="4800600" y="4132580"/>
            <a:ext cx="1314450" cy="1309370"/>
          </a:xfrm>
          <a:prstGeom prst="ellipse">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1107440" y="1124585"/>
            <a:ext cx="4819650" cy="2884805"/>
          </a:xfrm>
          <a:prstGeom prst="rect">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22529" name="图片 3"/>
          <p:cNvPicPr>
            <a:picLocks noChangeAspect="1"/>
          </p:cNvPicPr>
          <p:nvPr/>
        </p:nvPicPr>
        <p:blipFill>
          <a:blip r:embed="rId1"/>
          <a:srcRect l="5727" r="16841" b="26530"/>
          <a:stretch>
            <a:fillRect/>
          </a:stretch>
        </p:blipFill>
        <p:spPr>
          <a:xfrm>
            <a:off x="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02920" y="179705"/>
            <a:ext cx="3992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SEARCH</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961390" y="4631055"/>
            <a:ext cx="581787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posts and discussion rooms related to its application in real world.Incase no relevant results are found he/she can create a discussion room for it.</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2" name="Picture 1"/>
          <p:cNvPicPr>
            <a:picLocks noChangeAspect="1"/>
          </p:cNvPicPr>
          <p:nvPr/>
        </p:nvPicPr>
        <p:blipFill>
          <a:blip r:embed="rId2"/>
          <a:srcRect t="2883"/>
          <a:stretch>
            <a:fillRect/>
          </a:stretch>
        </p:blipFill>
        <p:spPr>
          <a:xfrm>
            <a:off x="8034655" y="720725"/>
            <a:ext cx="3333750" cy="5756910"/>
          </a:xfrm>
          <a:prstGeom prst="rect">
            <a:avLst/>
          </a:prstGeom>
        </p:spPr>
      </p:pic>
      <p:sp>
        <p:nvSpPr>
          <p:cNvPr id="6" name="Right Arrow 5"/>
          <p:cNvSpPr/>
          <p:nvPr/>
        </p:nvSpPr>
        <p:spPr>
          <a:xfrm>
            <a:off x="5820410" y="1358900"/>
            <a:ext cx="2214245" cy="25717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7" name="Picture 6"/>
          <p:cNvPicPr>
            <a:picLocks noChangeAspect="1"/>
          </p:cNvPicPr>
          <p:nvPr/>
        </p:nvPicPr>
        <p:blipFill>
          <a:blip r:embed="rId2"/>
          <a:srcRect t="11695" b="54914"/>
          <a:stretch>
            <a:fillRect/>
          </a:stretch>
        </p:blipFill>
        <p:spPr>
          <a:xfrm>
            <a:off x="1248410" y="1190625"/>
            <a:ext cx="4572000" cy="2713990"/>
          </a:xfrm>
          <a:prstGeom prst="rect">
            <a:avLst/>
          </a:prstGeom>
        </p:spPr>
      </p:pic>
      <p:sp>
        <p:nvSpPr>
          <p:cNvPr id="17" name="矩形 16"/>
          <p:cNvSpPr/>
          <p:nvPr/>
        </p:nvSpPr>
        <p:spPr>
          <a:xfrm>
            <a:off x="1107440" y="1029335"/>
            <a:ext cx="4819650" cy="297942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61975" y="179705"/>
            <a:ext cx="65830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POSTS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pic>
        <p:nvPicPr>
          <p:cNvPr id="2" name="Picture 1"/>
          <p:cNvPicPr>
            <a:picLocks noChangeAspect="1"/>
          </p:cNvPicPr>
          <p:nvPr/>
        </p:nvPicPr>
        <p:blipFill>
          <a:blip r:embed="rId2"/>
          <a:srcRect t="3031" b="8556"/>
          <a:stretch>
            <a:fillRect/>
          </a:stretch>
        </p:blipFill>
        <p:spPr>
          <a:xfrm>
            <a:off x="561975" y="2005330"/>
            <a:ext cx="2968625" cy="4667250"/>
          </a:xfrm>
          <a:prstGeom prst="rect">
            <a:avLst/>
          </a:prstGeom>
        </p:spPr>
      </p:pic>
      <p:sp>
        <p:nvSpPr>
          <p:cNvPr id="3" name="Text Box 2"/>
          <p:cNvSpPr txBox="1"/>
          <p:nvPr/>
        </p:nvSpPr>
        <p:spPr>
          <a:xfrm>
            <a:off x="346075" y="906145"/>
            <a:ext cx="10630535" cy="922020"/>
          </a:xfrm>
          <a:prstGeom prst="rect">
            <a:avLst/>
          </a:prstGeom>
          <a:noFill/>
        </p:spPr>
        <p:txBody>
          <a:bodyPr wrap="square" rtlCol="0">
            <a:spAutoFit/>
          </a:bodyPr>
          <a:p>
            <a:r>
              <a:rPr lang="en-IN" noProof="0">
                <a:ln>
                  <a:noFill/>
                </a:ln>
                <a:effectLst/>
                <a:uLnTx/>
                <a:uFillTx/>
                <a:ea typeface="Calibri" panose="020F0502020204030204" pitchFamily="34" charset="0"/>
                <a:sym typeface="Arial" panose="020B0604020202020204" pitchFamily="34" charset="0"/>
              </a:rPr>
              <a:t>Users can upload their research work and  implementational experiences to get reviews and help others with experiential learnings.One can attach files and media in it as well as add hashtags.In final applicaton, we can give file access control (read only/downloadable) to ensure security.</a:t>
            </a:r>
            <a:endParaRPr lang="en-GB" altLang="en-US"/>
          </a:p>
        </p:txBody>
      </p:sp>
      <p:pic>
        <p:nvPicPr>
          <p:cNvPr id="7" name="Picture 6"/>
          <p:cNvPicPr>
            <a:picLocks noChangeAspect="1"/>
          </p:cNvPicPr>
          <p:nvPr/>
        </p:nvPicPr>
        <p:blipFill>
          <a:blip r:embed="rId3"/>
          <a:srcRect t="3164" r="-319" b="7602"/>
          <a:stretch>
            <a:fillRect/>
          </a:stretch>
        </p:blipFill>
        <p:spPr>
          <a:xfrm>
            <a:off x="4761230" y="2005330"/>
            <a:ext cx="2951480" cy="4667885"/>
          </a:xfrm>
          <a:prstGeom prst="rect">
            <a:avLst/>
          </a:prstGeom>
        </p:spPr>
      </p:pic>
      <p:sp>
        <p:nvSpPr>
          <p:cNvPr id="8" name="Right Arrow 7"/>
          <p:cNvSpPr/>
          <p:nvPr/>
        </p:nvSpPr>
        <p:spPr>
          <a:xfrm>
            <a:off x="3529965" y="3946525"/>
            <a:ext cx="1231265" cy="4705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9" name="Right Arrow 8"/>
          <p:cNvSpPr/>
          <p:nvPr/>
        </p:nvSpPr>
        <p:spPr>
          <a:xfrm>
            <a:off x="7712710" y="3849370"/>
            <a:ext cx="1176020" cy="4705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0" name="矩形 16"/>
          <p:cNvSpPr/>
          <p:nvPr/>
        </p:nvSpPr>
        <p:spPr>
          <a:xfrm>
            <a:off x="8990965" y="3475355"/>
            <a:ext cx="2192655" cy="141224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1" name="Text Box 10"/>
          <p:cNvSpPr txBox="1"/>
          <p:nvPr/>
        </p:nvSpPr>
        <p:spPr>
          <a:xfrm>
            <a:off x="9161145" y="3582670"/>
            <a:ext cx="1852295" cy="1198880"/>
          </a:xfrm>
          <a:prstGeom prst="rect">
            <a:avLst/>
          </a:prstGeom>
          <a:noFill/>
        </p:spPr>
        <p:txBody>
          <a:bodyPr wrap="square" rtlCol="0">
            <a:spAutoFit/>
          </a:bodyPr>
          <a:p>
            <a:r>
              <a:rPr lang="en-IN" altLang="en-GB"/>
              <a:t>Appears in feeds of users who follow added hashtags</a:t>
            </a:r>
            <a:endParaRPr lang="en-IN" altLang="en-GB"/>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5815</Words>
  <Application>WPS Presentation</Application>
  <PresentationFormat>宽屏</PresentationFormat>
  <Paragraphs>200</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SimSun</vt:lpstr>
      <vt:lpstr>Wingdings</vt:lpstr>
      <vt:lpstr>Calibri</vt:lpstr>
      <vt:lpstr>Microsoft YaHei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30</cp:revision>
  <dcterms:created xsi:type="dcterms:W3CDTF">2016-01-13T03:02:00Z</dcterms:created>
  <dcterms:modified xsi:type="dcterms:W3CDTF">2020-04-30T22:56:13Z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